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first order-  unextended SN crustal block on W </a:t>
            </a:r>
            <a:r>
              <a:rPr lang="en"/>
              <a:t>separated</a:t>
            </a:r>
            <a:r>
              <a:rPr lang="en"/>
              <a:t> from the highly extended crust on the East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more detail- A broad structural transition zone between the two provinces, where magnitude of extension increases from west to east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little work done (in 2002) at the northern transition between SN and BR one paper (Dilles and Gans 1995) suggested a 100km zone of deformation in to the SN since 15ma based on distribution and age of synextensional deposits.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e687e1d6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e687e1d6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Since faulting did not expose rocks that were below the PAZ they had to use a different method to analyze their data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Monte Trax uses a monte carlo approach (uses repeaded random sampling of apparent age and track length to obtain thermal evolution of one sample)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Modeling suggest uplift from 70-30 corresponding to late cretaceous early tertiary erosional denudation from crustal thickening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Quiescence until 10Ma when the ranges undergo rapid cooling and exhumation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f28bb425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f28bb425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Faulting in tahoe truckee depression results in shallow dips of late cenozoic volcanic rocks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Authors consider carson range western most basin and range and boundary between SN and BR province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However normal faulting keeps encroaching to the west of the tahoe truckee half grabben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28bb425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f28bb425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e687e1d6e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e687e1d6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likely that both the SN and SR were part of this low heat zone.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their model, a thermal pulse weakens the cold crust beneath the Sierra Nevada Block causing failure and brittle faulting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f28bb425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f28bb425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f28bb425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f28bb425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first order in this </a:t>
            </a:r>
            <a:r>
              <a:rPr lang="en"/>
              <a:t>cross section</a:t>
            </a:r>
            <a:r>
              <a:rPr lang="en"/>
              <a:t> we see that the crust his unextended to the West and extended to the East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includes: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flow is a function of how close the asthenosphere is to the surface (crust thins to east; heat flow gets higher)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Bouguer gravity anomaly - shows the effect of different rock densities at the surface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</a:t>
            </a:r>
            <a:r>
              <a:rPr lang="en"/>
              <a:t>cross section</a:t>
            </a:r>
            <a:r>
              <a:rPr lang="en"/>
              <a:t> also tells us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Contemporary Seismicity- indicates that there is seismic activity along the normal and right lateral faults on the western margin of the basin and range indicating that extension is </a:t>
            </a:r>
            <a:r>
              <a:rPr lang="en"/>
              <a:t>encroaching</a:t>
            </a:r>
            <a:r>
              <a:rPr lang="en"/>
              <a:t> to the west.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Exhumed Fault Blocks- expose intact sections of the upper crust that can bee studied with thermochronology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28bb425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28bb425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Geophysical data typical of extend crust includes: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subhorizontal reflectivity in the lower crust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Low relief topography of the MOHO discontinuity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Thin crust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lines of geophysical evidence for transitional boundary between two provinces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28bb42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f28bb42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East to West major fault controlled structures include ...names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Units are composed of middle jurassic and cretaceous granodiorite to granite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Cenozoic sed and vol rocks unconformably </a:t>
            </a:r>
            <a:r>
              <a:rPr lang="en"/>
              <a:t>overlie</a:t>
            </a:r>
            <a:r>
              <a:rPr lang="en"/>
              <a:t> mesozoic igneous and metamorphic basement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used to determine timing of fault motion, magnitude </a:t>
            </a:r>
            <a:r>
              <a:rPr lang="en"/>
              <a:t>and</a:t>
            </a:r>
            <a:r>
              <a:rPr lang="en"/>
              <a:t> direction of of tilting and displacements across faults.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e687e1d6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e687e1d6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Composed of Jurassic and Cretaceous quartz monzonite; unconformably overlain by Oligocene ash flow tuffs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Ages are from Ar/Ar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e687e1d6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e687e1d6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Composed of Cretaceous granodiorite to granite unconformably overlain by minor tertiary volcanics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Oligocene H H S A F T is the only marker bed for the range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Shallow tilts to the West suggest a poorly exposed middle Miocene fault zone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Genoa frontal fault accomidates 10° dip defined by contemporary seismicity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f28bb425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f28bb425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 used to determine timing of cooling and exhumation of rocks in structurally intact exhumed footwalls of major extensional fault systems.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the decay of 238U, energy is released during movement causing a fission track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high temperatures the crystal can repair itself, at moderate temepratures it can partially repair and at low temperatures it cannot repair </a:t>
            </a:r>
            <a:r>
              <a:rPr lang="en"/>
              <a:t>itself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possible Time- Temperature paths with three different track length distributions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Narrow and high slope- rapid cooling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Wide distribution - slow cooling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Bimodal distribution - indicates reheating of the sample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f28bb425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f28bb425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Ages decrease with preextensional depth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Unimodal narrow track lengths indicating rapid cooling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Ages plotted against prextensional depth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Overall, corroberates structural data that rapid cooling occured @15Ma in WR and @14Ma in Singatse Range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Inflection in paleodepth defines the geotherm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the wassuk range additional data (relief, seismicity, and additional thermochronology)  indicates post 5ma cooling and exhumation possibly related to the walker lane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Generally, data support large magnitude miocene extnesion along east dipping faults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f28bb425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f28bb425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to the minimal exhumed crust, there is no detailed </a:t>
            </a:r>
            <a:r>
              <a:rPr lang="en"/>
              <a:t>thermal chronological</a:t>
            </a:r>
            <a:r>
              <a:rPr lang="en"/>
              <a:t> work on the Western Ranges (Pine Nut and Carson Range)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Were able to determine the rocks came from at or near the top of the PAZ due to the decreasing mean track length, decreasing age, and increase in track length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Were able to better quantlfy tilt in the carson range on the western part of the range samples define a 60Ma isotherm that dips at 15°… posibly the west tahoe fault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This finding suggests that the Carson range is a west tilted half block and the tahoe truckee depression is an asymetric half grabben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225" y="91425"/>
            <a:ext cx="3954474" cy="144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745877" y="1535817"/>
            <a:ext cx="4398025" cy="3552200"/>
            <a:chOff x="4454775" y="1282700"/>
            <a:chExt cx="4689226" cy="3805250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0" l="0" r="1497" t="0"/>
            <a:stretch/>
          </p:blipFill>
          <p:spPr>
            <a:xfrm>
              <a:off x="4454775" y="1282700"/>
              <a:ext cx="4689226" cy="380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/>
            <p:nvPr/>
          </p:nvSpPr>
          <p:spPr>
            <a:xfrm>
              <a:off x="6568650" y="2863450"/>
              <a:ext cx="652420" cy="190423"/>
            </a:xfrm>
            <a:custGeom>
              <a:rect b="b" l="l" r="r" t="t"/>
              <a:pathLst>
                <a:path extrusionOk="0" h="6493" w="24847">
                  <a:moveTo>
                    <a:pt x="0" y="0"/>
                  </a:moveTo>
                  <a:lnTo>
                    <a:pt x="0" y="1936"/>
                  </a:lnTo>
                  <a:lnTo>
                    <a:pt x="17792" y="4745"/>
                  </a:lnTo>
                  <a:lnTo>
                    <a:pt x="21351" y="4745"/>
                  </a:lnTo>
                  <a:lnTo>
                    <a:pt x="23348" y="6493"/>
                  </a:lnTo>
                  <a:lnTo>
                    <a:pt x="24784" y="6493"/>
                  </a:lnTo>
                  <a:lnTo>
                    <a:pt x="24847" y="4932"/>
                  </a:lnTo>
                  <a:lnTo>
                    <a:pt x="23473" y="2435"/>
                  </a:lnTo>
                  <a:lnTo>
                    <a:pt x="18791" y="2435"/>
                  </a:lnTo>
                  <a:lnTo>
                    <a:pt x="18791" y="188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00013" rotWithShape="0" algn="bl" dir="3120000" dist="47625">
                <a:srgbClr val="FFFF00">
                  <a:alpha val="48000"/>
                </a:srgbClr>
              </a:outerShdw>
            </a:effectLst>
          </p:spPr>
        </p:sp>
      </p:grpSp>
      <p:sp>
        <p:nvSpPr>
          <p:cNvPr id="58" name="Google Shape;58;p13"/>
          <p:cNvSpPr txBox="1"/>
          <p:nvPr>
            <p:ph type="ctrTitle"/>
          </p:nvPr>
        </p:nvSpPr>
        <p:spPr>
          <a:xfrm>
            <a:off x="497350" y="1105925"/>
            <a:ext cx="4954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Two-Phase Westward Encroachment of Basin and Range Extension into the Northern Sierra Nevada</a:t>
            </a:r>
            <a:endParaRPr sz="36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504250" y="3105125"/>
            <a:ext cx="5245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B. E. Surpless, et al., 2002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Angelica Rodriguez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25500"/>
            <a:ext cx="7054848" cy="236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1076450" y="4797300"/>
            <a:ext cx="2362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Based off: Monte Trax Program</a:t>
            </a:r>
            <a:endParaRPr i="1" sz="1100"/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200"/>
            <a:ext cx="7015054" cy="2419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1025525" y="1409600"/>
            <a:ext cx="914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uplift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920750" y="4067125"/>
            <a:ext cx="914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uplift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2921000" y="384025"/>
            <a:ext cx="914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uplift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2921000" y="3031975"/>
            <a:ext cx="914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uplift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2197100" y="1266650"/>
            <a:ext cx="1133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quiescence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2305250" y="3768488"/>
            <a:ext cx="1133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quiescence</a:t>
            </a: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7096100" y="46626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Extensional Deformation </a:t>
            </a:r>
            <a:endParaRPr/>
          </a:p>
        </p:txBody>
      </p:sp>
      <p:grpSp>
        <p:nvGrpSpPr>
          <p:cNvPr id="219" name="Google Shape;219;p23"/>
          <p:cNvGrpSpPr/>
          <p:nvPr/>
        </p:nvGrpSpPr>
        <p:grpSpPr>
          <a:xfrm>
            <a:off x="196882" y="1017722"/>
            <a:ext cx="8924862" cy="2468579"/>
            <a:chOff x="1245150" y="1187475"/>
            <a:chExt cx="7822650" cy="2298919"/>
          </a:xfrm>
        </p:grpSpPr>
        <p:pic>
          <p:nvPicPr>
            <p:cNvPr id="220" name="Google Shape;220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5150" y="1187475"/>
              <a:ext cx="3527625" cy="135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10550" y="1246325"/>
              <a:ext cx="4357250" cy="2240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23"/>
          <p:cNvSpPr/>
          <p:nvPr/>
        </p:nvSpPr>
        <p:spPr>
          <a:xfrm>
            <a:off x="4044950" y="3187700"/>
            <a:ext cx="3248100" cy="5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2568350" y="2930550"/>
            <a:ext cx="1762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Westernmost</a:t>
            </a:r>
            <a:r>
              <a:rPr lang="en"/>
              <a:t> Basin and Range; boundary between two provinces 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44450" y="2347950"/>
            <a:ext cx="1638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Sierra Nevada Block is a rigid block that was uplifted during late Cenozoic times </a:t>
            </a:r>
            <a:endParaRPr/>
          </a:p>
        </p:txBody>
      </p:sp>
      <p:cxnSp>
        <p:nvCxnSpPr>
          <p:cNvPr id="225" name="Google Shape;225;p23"/>
          <p:cNvCxnSpPr/>
          <p:nvPr/>
        </p:nvCxnSpPr>
        <p:spPr>
          <a:xfrm flipH="1" rot="10800000">
            <a:off x="454025" y="1768475"/>
            <a:ext cx="142800" cy="6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23"/>
          <p:cNvSpPr/>
          <p:nvPr/>
        </p:nvSpPr>
        <p:spPr>
          <a:xfrm>
            <a:off x="1699450" y="1177925"/>
            <a:ext cx="1059622" cy="952486"/>
          </a:xfrm>
          <a:custGeom>
            <a:rect b="b" l="l" r="r" t="t"/>
            <a:pathLst>
              <a:path extrusionOk="0" h="36004" w="35052">
                <a:moveTo>
                  <a:pt x="32004" y="571"/>
                </a:moveTo>
                <a:lnTo>
                  <a:pt x="0" y="0"/>
                </a:lnTo>
                <a:lnTo>
                  <a:pt x="953" y="28384"/>
                </a:lnTo>
                <a:lnTo>
                  <a:pt x="35052" y="36004"/>
                </a:lnTo>
                <a:lnTo>
                  <a:pt x="34481" y="571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27" name="Google Shape;227;p23"/>
          <p:cNvCxnSpPr/>
          <p:nvPr/>
        </p:nvCxnSpPr>
        <p:spPr>
          <a:xfrm rot="10800000">
            <a:off x="2568350" y="2244725"/>
            <a:ext cx="257400" cy="5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3"/>
          <p:cNvCxnSpPr/>
          <p:nvPr/>
        </p:nvCxnSpPr>
        <p:spPr>
          <a:xfrm rot="10800000">
            <a:off x="1111175" y="1549325"/>
            <a:ext cx="695400" cy="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23"/>
          <p:cNvSpPr txBox="1"/>
          <p:nvPr/>
        </p:nvSpPr>
        <p:spPr>
          <a:xfrm>
            <a:off x="7096100" y="46626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Part Conclusion </a:t>
            </a:r>
            <a:endParaRPr/>
          </a:p>
        </p:txBody>
      </p:sp>
      <p:grpSp>
        <p:nvGrpSpPr>
          <p:cNvPr id="235" name="Google Shape;235;p24"/>
          <p:cNvGrpSpPr/>
          <p:nvPr/>
        </p:nvGrpSpPr>
        <p:grpSpPr>
          <a:xfrm>
            <a:off x="196882" y="1017722"/>
            <a:ext cx="8924862" cy="2468579"/>
            <a:chOff x="1245150" y="1187475"/>
            <a:chExt cx="7822650" cy="2298919"/>
          </a:xfrm>
        </p:grpSpPr>
        <p:pic>
          <p:nvPicPr>
            <p:cNvPr id="236" name="Google Shape;23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5150" y="1187475"/>
              <a:ext cx="3527625" cy="135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10550" y="1246325"/>
              <a:ext cx="4357250" cy="2240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24"/>
          <p:cNvSpPr/>
          <p:nvPr/>
        </p:nvSpPr>
        <p:spPr>
          <a:xfrm>
            <a:off x="4092575" y="3244850"/>
            <a:ext cx="3295500" cy="5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"/>
          <p:cNvSpPr txBox="1"/>
          <p:nvPr>
            <p:ph idx="1" type="body"/>
          </p:nvPr>
        </p:nvSpPr>
        <p:spPr>
          <a:xfrm>
            <a:off x="0" y="2949575"/>
            <a:ext cx="5095200" cy="19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 1: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Mid Miocene extension in the East that agrees with onset of extension further East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CC0000"/>
                </a:solidFill>
              </a:rPr>
              <a:t>Breakaway zone </a:t>
            </a:r>
            <a:r>
              <a:rPr lang="en"/>
              <a:t> represents the boundary between extended and unextended terraines in the Miocene</a:t>
            </a:r>
            <a:endParaRPr/>
          </a:p>
        </p:txBody>
      </p:sp>
      <p:cxnSp>
        <p:nvCxnSpPr>
          <p:cNvPr id="240" name="Google Shape;240;p24"/>
          <p:cNvCxnSpPr/>
          <p:nvPr/>
        </p:nvCxnSpPr>
        <p:spPr>
          <a:xfrm rot="10800000">
            <a:off x="4987850" y="1187300"/>
            <a:ext cx="9600" cy="1390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24"/>
          <p:cNvSpPr txBox="1"/>
          <p:nvPr>
            <p:ph idx="1" type="body"/>
          </p:nvPr>
        </p:nvSpPr>
        <p:spPr>
          <a:xfrm>
            <a:off x="4921800" y="3486300"/>
            <a:ext cx="40857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Breakaway zone has migrated west to the Carson Range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Incipient faulting to West continues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242" name="Google Shape;242;p24"/>
          <p:cNvCxnSpPr/>
          <p:nvPr/>
        </p:nvCxnSpPr>
        <p:spPr>
          <a:xfrm rot="10800000">
            <a:off x="1949375" y="1187300"/>
            <a:ext cx="9600" cy="1390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24"/>
          <p:cNvSpPr txBox="1"/>
          <p:nvPr/>
        </p:nvSpPr>
        <p:spPr>
          <a:xfrm>
            <a:off x="7096100" y="46626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idx="1" type="body"/>
          </p:nvPr>
        </p:nvSpPr>
        <p:spPr>
          <a:xfrm>
            <a:off x="311700" y="3502025"/>
            <a:ext cx="42603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Modeling: 70-30Ma cooling is likely from crustal thickening and broadly corresponds with laramide shallow angle subduction and low thermal gradients</a:t>
            </a:r>
            <a:endParaRPr/>
          </a:p>
        </p:txBody>
      </p:sp>
      <p:sp>
        <p:nvSpPr>
          <p:cNvPr id="249" name="Google Shape;2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Part Conclusion </a:t>
            </a:r>
            <a:endParaRPr/>
          </a:p>
        </p:txBody>
      </p:sp>
      <p:pic>
        <p:nvPicPr>
          <p:cNvPr id="250" name="Google Shape;250;p25"/>
          <p:cNvPicPr preferRelativeResize="0"/>
          <p:nvPr/>
        </p:nvPicPr>
        <p:blipFill rotWithShape="1">
          <a:blip r:embed="rId3">
            <a:alphaModFix/>
          </a:blip>
          <a:srcRect b="0" l="0" r="48567" t="0"/>
          <a:stretch/>
        </p:blipFill>
        <p:spPr>
          <a:xfrm>
            <a:off x="311700" y="1017725"/>
            <a:ext cx="3628474" cy="236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>
            <p:ph idx="1" type="body"/>
          </p:nvPr>
        </p:nvSpPr>
        <p:spPr>
          <a:xfrm>
            <a:off x="4883700" y="3502025"/>
            <a:ext cx="42603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AFT: Increase in temps @15 ma from advective heating resulting in andesite flows and possible trigger for extension </a:t>
            </a:r>
            <a:endParaRPr/>
          </a:p>
        </p:txBody>
      </p:sp>
      <p:pic>
        <p:nvPicPr>
          <p:cNvPr id="252" name="Google Shape;252;p25"/>
          <p:cNvPicPr preferRelativeResize="0"/>
          <p:nvPr/>
        </p:nvPicPr>
        <p:blipFill rotWithShape="1">
          <a:blip r:embed="rId4">
            <a:alphaModFix/>
          </a:blip>
          <a:srcRect b="0" l="0" r="48535" t="0"/>
          <a:stretch/>
        </p:blipFill>
        <p:spPr>
          <a:xfrm>
            <a:off x="5345099" y="989475"/>
            <a:ext cx="2760675" cy="24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5"/>
          <p:cNvSpPr txBox="1"/>
          <p:nvPr/>
        </p:nvSpPr>
        <p:spPr>
          <a:xfrm>
            <a:off x="4883700" y="787400"/>
            <a:ext cx="4083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solidFill>
                  <a:schemeClr val="dk1"/>
                </a:solidFill>
              </a:rPr>
              <a:t>But there are high geothermal gradients now, what changed? </a:t>
            </a:r>
            <a:endParaRPr i="1"/>
          </a:p>
        </p:txBody>
      </p:sp>
      <p:sp>
        <p:nvSpPr>
          <p:cNvPr id="254" name="Google Shape;254;p25"/>
          <p:cNvSpPr txBox="1"/>
          <p:nvPr/>
        </p:nvSpPr>
        <p:spPr>
          <a:xfrm>
            <a:off x="5293538" y="4511675"/>
            <a:ext cx="4083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Why is faulting continuing to the West today?</a:t>
            </a:r>
            <a:endParaRPr i="1"/>
          </a:p>
        </p:txBody>
      </p:sp>
      <p:sp>
        <p:nvSpPr>
          <p:cNvPr id="255" name="Google Shape;255;p25"/>
          <p:cNvSpPr txBox="1"/>
          <p:nvPr/>
        </p:nvSpPr>
        <p:spPr>
          <a:xfrm>
            <a:off x="7096100" y="46626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61" name="Google Shape;26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Benjamin E. Surpless., Daniel F. Stockli., Trevor A. Dumitru., and Elizabeth L. Miller, Two Phase westward encroachment of the Basin and Range extension into the northern Sierra Nevada: Tectonics, vol.21, no. 1.</a:t>
            </a:r>
            <a:endParaRPr/>
          </a:p>
          <a:p>
            <a:pPr indent="-45720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Daniel Doepke., 2017, Modelling the thermal history of onshore Ireland, Britain and its offshore basins using low temperature thermochronology: PhDThesis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4"/>
          <p:cNvGrpSpPr/>
          <p:nvPr/>
        </p:nvGrpSpPr>
        <p:grpSpPr>
          <a:xfrm>
            <a:off x="0" y="0"/>
            <a:ext cx="1730376" cy="2143301"/>
            <a:chOff x="5672285" y="1282703"/>
            <a:chExt cx="2910641" cy="3388618"/>
          </a:xfrm>
        </p:grpSpPr>
        <p:pic>
          <p:nvPicPr>
            <p:cNvPr id="65" name="Google Shape;65;p14"/>
            <p:cNvPicPr preferRelativeResize="0"/>
            <p:nvPr/>
          </p:nvPicPr>
          <p:blipFill rotWithShape="1">
            <a:blip r:embed="rId3">
              <a:alphaModFix/>
            </a:blip>
            <a:srcRect b="0" l="25583" r="13268" t="10952"/>
            <a:stretch/>
          </p:blipFill>
          <p:spPr>
            <a:xfrm>
              <a:off x="5672285" y="1282703"/>
              <a:ext cx="2910641" cy="33886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/>
            <p:nvPr/>
          </p:nvSpPr>
          <p:spPr>
            <a:xfrm>
              <a:off x="6568650" y="2456849"/>
              <a:ext cx="652420" cy="190423"/>
            </a:xfrm>
            <a:custGeom>
              <a:rect b="b" l="l" r="r" t="t"/>
              <a:pathLst>
                <a:path extrusionOk="0" h="6493" w="24847">
                  <a:moveTo>
                    <a:pt x="0" y="0"/>
                  </a:moveTo>
                  <a:lnTo>
                    <a:pt x="0" y="1936"/>
                  </a:lnTo>
                  <a:lnTo>
                    <a:pt x="17792" y="4745"/>
                  </a:lnTo>
                  <a:lnTo>
                    <a:pt x="21351" y="4745"/>
                  </a:lnTo>
                  <a:lnTo>
                    <a:pt x="23348" y="6493"/>
                  </a:lnTo>
                  <a:lnTo>
                    <a:pt x="24784" y="6493"/>
                  </a:lnTo>
                  <a:lnTo>
                    <a:pt x="24847" y="4932"/>
                  </a:lnTo>
                  <a:lnTo>
                    <a:pt x="23473" y="2435"/>
                  </a:lnTo>
                  <a:lnTo>
                    <a:pt x="18791" y="2435"/>
                  </a:lnTo>
                  <a:lnTo>
                    <a:pt x="18791" y="188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00013" rotWithShape="0" algn="bl" dir="3120000" dist="47625">
                <a:srgbClr val="FFFF00">
                  <a:alpha val="48000"/>
                </a:srgbClr>
              </a:outerShdw>
            </a:effectLst>
          </p:spPr>
        </p:sp>
      </p:grpSp>
      <p:grpSp>
        <p:nvGrpSpPr>
          <p:cNvPr id="67" name="Google Shape;67;p14"/>
          <p:cNvGrpSpPr/>
          <p:nvPr/>
        </p:nvGrpSpPr>
        <p:grpSpPr>
          <a:xfrm>
            <a:off x="533475" y="1"/>
            <a:ext cx="4340006" cy="990604"/>
            <a:chOff x="1245150" y="1187475"/>
            <a:chExt cx="7822650" cy="2298919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45150" y="1187475"/>
              <a:ext cx="3527625" cy="135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10550" y="1246325"/>
              <a:ext cx="4357250" cy="2240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4"/>
          <p:cNvSpPr/>
          <p:nvPr/>
        </p:nvSpPr>
        <p:spPr>
          <a:xfrm>
            <a:off x="2338400" y="835025"/>
            <a:ext cx="1166700" cy="28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14"/>
          <p:cNvGrpSpPr/>
          <p:nvPr/>
        </p:nvGrpSpPr>
        <p:grpSpPr>
          <a:xfrm>
            <a:off x="1349412" y="958841"/>
            <a:ext cx="8085135" cy="4184446"/>
            <a:chOff x="1139817" y="944358"/>
            <a:chExt cx="7837471" cy="4199143"/>
          </a:xfrm>
        </p:grpSpPr>
        <p:pic>
          <p:nvPicPr>
            <p:cNvPr id="72" name="Google Shape;72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48375" y="944358"/>
              <a:ext cx="3795136" cy="395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39817" y="946628"/>
              <a:ext cx="3884353" cy="3954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4"/>
            <p:cNvSpPr/>
            <p:nvPr/>
          </p:nvSpPr>
          <p:spPr>
            <a:xfrm>
              <a:off x="7195383" y="2147582"/>
              <a:ext cx="852211" cy="194497"/>
            </a:xfrm>
            <a:prstGeom prst="rect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5321774" y="2201222"/>
              <a:ext cx="578185" cy="130826"/>
            </a:xfrm>
            <a:prstGeom prst="rect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519497" y="2171049"/>
              <a:ext cx="259273" cy="100733"/>
            </a:xfrm>
            <a:prstGeom prst="rect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2506390" y="2171049"/>
              <a:ext cx="408685" cy="130826"/>
            </a:xfrm>
            <a:prstGeom prst="rect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1180707" y="4805388"/>
              <a:ext cx="13257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Unextended</a:t>
              </a:r>
              <a:endParaRPr/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7651588" y="4805400"/>
              <a:ext cx="13257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Extended</a:t>
              </a:r>
              <a:endParaRPr/>
            </a:p>
          </p:txBody>
        </p:sp>
      </p:grpSp>
      <p:cxnSp>
        <p:nvCxnSpPr>
          <p:cNvPr id="80" name="Google Shape;80;p14"/>
          <p:cNvCxnSpPr/>
          <p:nvPr/>
        </p:nvCxnSpPr>
        <p:spPr>
          <a:xfrm>
            <a:off x="642050" y="66250"/>
            <a:ext cx="2145600" cy="3015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4"/>
          <p:cNvCxnSpPr/>
          <p:nvPr/>
        </p:nvCxnSpPr>
        <p:spPr>
          <a:xfrm flipH="1" rot="10800000">
            <a:off x="2787650" y="107350"/>
            <a:ext cx="232800" cy="2604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4"/>
          <p:cNvCxnSpPr/>
          <p:nvPr/>
        </p:nvCxnSpPr>
        <p:spPr>
          <a:xfrm rot="10800000">
            <a:off x="3048125" y="107300"/>
            <a:ext cx="479700" cy="138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4"/>
          <p:cNvCxnSpPr/>
          <p:nvPr/>
        </p:nvCxnSpPr>
        <p:spPr>
          <a:xfrm flipH="1" rot="10800000">
            <a:off x="3572150" y="555750"/>
            <a:ext cx="631500" cy="14100"/>
          </a:xfrm>
          <a:prstGeom prst="straightConnector1">
            <a:avLst/>
          </a:prstGeom>
          <a:noFill/>
          <a:ln cap="flat" cmpd="sng" w="19050">
            <a:solidFill>
              <a:srgbClr val="C27BA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4"/>
          <p:cNvCxnSpPr/>
          <p:nvPr/>
        </p:nvCxnSpPr>
        <p:spPr>
          <a:xfrm>
            <a:off x="4184650" y="555625"/>
            <a:ext cx="576900" cy="278100"/>
          </a:xfrm>
          <a:prstGeom prst="straightConnector1">
            <a:avLst/>
          </a:prstGeom>
          <a:noFill/>
          <a:ln cap="flat" cmpd="sng" w="19050">
            <a:solidFill>
              <a:srgbClr val="C27BA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4"/>
          <p:cNvCxnSpPr/>
          <p:nvPr/>
        </p:nvCxnSpPr>
        <p:spPr>
          <a:xfrm>
            <a:off x="1473200" y="1187450"/>
            <a:ext cx="5143500" cy="96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4"/>
          <p:cNvCxnSpPr/>
          <p:nvPr/>
        </p:nvCxnSpPr>
        <p:spPr>
          <a:xfrm flipH="1" rot="10800000">
            <a:off x="6616700" y="1168400"/>
            <a:ext cx="2324100" cy="23700"/>
          </a:xfrm>
          <a:prstGeom prst="straightConnector1">
            <a:avLst/>
          </a:prstGeom>
          <a:noFill/>
          <a:ln cap="flat" cmpd="sng" w="19050">
            <a:solidFill>
              <a:srgbClr val="C27BA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4"/>
          <p:cNvSpPr txBox="1"/>
          <p:nvPr/>
        </p:nvSpPr>
        <p:spPr>
          <a:xfrm>
            <a:off x="4940300" y="6350"/>
            <a:ext cx="4000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Geologic, </a:t>
            </a:r>
            <a:r>
              <a:rPr lang="en"/>
              <a:t>Geophysical</a:t>
            </a:r>
            <a:r>
              <a:rPr lang="en"/>
              <a:t>, and </a:t>
            </a:r>
            <a:r>
              <a:rPr lang="en"/>
              <a:t>Thermo-Chronological data </a:t>
            </a:r>
            <a:r>
              <a:rPr lang="en"/>
              <a:t>constrain the timing of exhumation and spatial </a:t>
            </a:r>
            <a:r>
              <a:rPr lang="en"/>
              <a:t>distribution</a:t>
            </a:r>
            <a:r>
              <a:rPr lang="en"/>
              <a:t> of faults through time as well as the thermal structure of the crust at the beginning of extension. </a:t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6019775" y="48531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Geophysical</a:t>
            </a:r>
            <a:endParaRPr/>
          </a:p>
        </p:txBody>
      </p:sp>
      <p:grpSp>
        <p:nvGrpSpPr>
          <p:cNvPr id="94" name="Google Shape;94;p15"/>
          <p:cNvGrpSpPr/>
          <p:nvPr/>
        </p:nvGrpSpPr>
        <p:grpSpPr>
          <a:xfrm>
            <a:off x="1349412" y="958841"/>
            <a:ext cx="8085135" cy="4184446"/>
            <a:chOff x="1139817" y="944358"/>
            <a:chExt cx="7837471" cy="4199143"/>
          </a:xfrm>
        </p:grpSpPr>
        <p:pic>
          <p:nvPicPr>
            <p:cNvPr id="95" name="Google Shape;95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48375" y="944358"/>
              <a:ext cx="3795135" cy="395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9817" y="946628"/>
              <a:ext cx="3884352" cy="3954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5"/>
            <p:cNvSpPr/>
            <p:nvPr/>
          </p:nvSpPr>
          <p:spPr>
            <a:xfrm>
              <a:off x="7195383" y="2147582"/>
              <a:ext cx="852300" cy="194400"/>
            </a:xfrm>
            <a:prstGeom prst="rect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321774" y="2201222"/>
              <a:ext cx="578100" cy="130800"/>
            </a:xfrm>
            <a:prstGeom prst="rect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519497" y="2171049"/>
              <a:ext cx="259200" cy="100800"/>
            </a:xfrm>
            <a:prstGeom prst="rect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 txBox="1"/>
            <p:nvPr/>
          </p:nvSpPr>
          <p:spPr>
            <a:xfrm>
              <a:off x="1180707" y="4805388"/>
              <a:ext cx="13257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Unextended</a:t>
              </a:r>
              <a:endParaRPr/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7651588" y="4805400"/>
              <a:ext cx="13257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Extended</a:t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506390" y="2171049"/>
              <a:ext cx="408600" cy="130800"/>
            </a:xfrm>
            <a:prstGeom prst="rect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5"/>
          <p:cNvSpPr txBox="1"/>
          <p:nvPr/>
        </p:nvSpPr>
        <p:spPr>
          <a:xfrm>
            <a:off x="1498475" y="3373300"/>
            <a:ext cx="13266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80Km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2825075" y="3208875"/>
            <a:ext cx="13266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Total </a:t>
            </a:r>
            <a:r>
              <a:rPr lang="en">
                <a:solidFill>
                  <a:srgbClr val="38761D"/>
                </a:solidFill>
              </a:rPr>
              <a:t>Lithospheric Thickness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7625125" y="3373300"/>
            <a:ext cx="13266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60Km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2800" y="2001750"/>
            <a:ext cx="13266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Earthquake Foci Depth Increases</a:t>
            </a:r>
            <a:endParaRPr>
              <a:solidFill>
                <a:srgbClr val="38761D"/>
              </a:solidFill>
            </a:endParaRPr>
          </a:p>
        </p:txBody>
      </p:sp>
      <p:cxnSp>
        <p:nvCxnSpPr>
          <p:cNvPr id="107" name="Google Shape;107;p15"/>
          <p:cNvCxnSpPr/>
          <p:nvPr/>
        </p:nvCxnSpPr>
        <p:spPr>
          <a:xfrm>
            <a:off x="1096400" y="2452300"/>
            <a:ext cx="745500" cy="1863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15"/>
          <p:cNvSpPr txBox="1"/>
          <p:nvPr/>
        </p:nvSpPr>
        <p:spPr>
          <a:xfrm>
            <a:off x="22800" y="1017725"/>
            <a:ext cx="13266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Heat Flow Values Decrease</a:t>
            </a:r>
            <a:endParaRPr>
              <a:solidFill>
                <a:srgbClr val="38761D"/>
              </a:solidFill>
            </a:endParaRPr>
          </a:p>
        </p:txBody>
      </p:sp>
      <p:cxnSp>
        <p:nvCxnSpPr>
          <p:cNvPr id="109" name="Google Shape;109;p15"/>
          <p:cNvCxnSpPr/>
          <p:nvPr/>
        </p:nvCxnSpPr>
        <p:spPr>
          <a:xfrm flipH="1" rot="10800000">
            <a:off x="1040475" y="1344888"/>
            <a:ext cx="681000" cy="717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5"/>
          <p:cNvSpPr txBox="1"/>
          <p:nvPr/>
        </p:nvSpPr>
        <p:spPr>
          <a:xfrm>
            <a:off x="5791175" y="48150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6"/>
          <p:cNvGrpSpPr/>
          <p:nvPr/>
        </p:nvGrpSpPr>
        <p:grpSpPr>
          <a:xfrm>
            <a:off x="1245150" y="1187475"/>
            <a:ext cx="7822650" cy="2298919"/>
            <a:chOff x="1245150" y="1187475"/>
            <a:chExt cx="7822650" cy="2298919"/>
          </a:xfrm>
        </p:grpSpPr>
        <p:pic>
          <p:nvPicPr>
            <p:cNvPr id="116" name="Google Shape;11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5150" y="1187475"/>
              <a:ext cx="3527625" cy="135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10550" y="1246325"/>
              <a:ext cx="4357250" cy="2240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Geology 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6746875" y="2084375"/>
            <a:ext cx="1719275" cy="1285875"/>
          </a:xfrm>
          <a:custGeom>
            <a:rect b="b" l="l" r="r" t="t"/>
            <a:pathLst>
              <a:path extrusionOk="0" h="51435" w="68771">
                <a:moveTo>
                  <a:pt x="0" y="0"/>
                </a:moveTo>
                <a:lnTo>
                  <a:pt x="381" y="31242"/>
                </a:lnTo>
                <a:lnTo>
                  <a:pt x="39815" y="31242"/>
                </a:lnTo>
                <a:lnTo>
                  <a:pt x="65532" y="51435"/>
                </a:lnTo>
                <a:lnTo>
                  <a:pt x="68771" y="24003"/>
                </a:lnTo>
                <a:lnTo>
                  <a:pt x="61913" y="381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Google Shape;120;p16"/>
          <p:cNvSpPr/>
          <p:nvPr/>
        </p:nvSpPr>
        <p:spPr>
          <a:xfrm>
            <a:off x="5594350" y="1336675"/>
            <a:ext cx="866775" cy="1524000"/>
          </a:xfrm>
          <a:custGeom>
            <a:rect b="b" l="l" r="r" t="t"/>
            <a:pathLst>
              <a:path extrusionOk="0" h="60960" w="34671">
                <a:moveTo>
                  <a:pt x="0" y="0"/>
                </a:moveTo>
                <a:lnTo>
                  <a:pt x="762" y="53911"/>
                </a:lnTo>
                <a:lnTo>
                  <a:pt x="34671" y="60960"/>
                </a:lnTo>
                <a:lnTo>
                  <a:pt x="34100" y="190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Google Shape;121;p16"/>
          <p:cNvSpPr/>
          <p:nvPr/>
        </p:nvSpPr>
        <p:spPr>
          <a:xfrm>
            <a:off x="3957650" y="1328750"/>
            <a:ext cx="1447800" cy="1314450"/>
          </a:xfrm>
          <a:custGeom>
            <a:rect b="b" l="l" r="r" t="t"/>
            <a:pathLst>
              <a:path extrusionOk="0" h="52578" w="57912">
                <a:moveTo>
                  <a:pt x="0" y="762"/>
                </a:moveTo>
                <a:lnTo>
                  <a:pt x="762" y="40005"/>
                </a:lnTo>
                <a:lnTo>
                  <a:pt x="57912" y="52578"/>
                </a:lnTo>
                <a:lnTo>
                  <a:pt x="56959" y="0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Google Shape;122;p16"/>
          <p:cNvSpPr/>
          <p:nvPr/>
        </p:nvSpPr>
        <p:spPr>
          <a:xfrm>
            <a:off x="2592375" y="1336675"/>
            <a:ext cx="876300" cy="900100"/>
          </a:xfrm>
          <a:custGeom>
            <a:rect b="b" l="l" r="r" t="t"/>
            <a:pathLst>
              <a:path extrusionOk="0" h="36004" w="35052">
                <a:moveTo>
                  <a:pt x="32004" y="571"/>
                </a:moveTo>
                <a:lnTo>
                  <a:pt x="0" y="0"/>
                </a:lnTo>
                <a:lnTo>
                  <a:pt x="953" y="28384"/>
                </a:lnTo>
                <a:lnTo>
                  <a:pt x="35052" y="36004"/>
                </a:lnTo>
                <a:lnTo>
                  <a:pt x="34481" y="571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Google Shape;123;p16"/>
          <p:cNvSpPr/>
          <p:nvPr/>
        </p:nvSpPr>
        <p:spPr>
          <a:xfrm>
            <a:off x="2025650" y="1350950"/>
            <a:ext cx="609600" cy="695325"/>
          </a:xfrm>
          <a:custGeom>
            <a:rect b="b" l="l" r="r" t="t"/>
            <a:pathLst>
              <a:path extrusionOk="0" h="27813" w="24384">
                <a:moveTo>
                  <a:pt x="0" y="0"/>
                </a:moveTo>
                <a:lnTo>
                  <a:pt x="762" y="22909"/>
                </a:lnTo>
                <a:lnTo>
                  <a:pt x="24384" y="27813"/>
                </a:lnTo>
                <a:lnTo>
                  <a:pt x="23622" y="191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Google Shape;124;p16"/>
          <p:cNvSpPr/>
          <p:nvPr/>
        </p:nvSpPr>
        <p:spPr>
          <a:xfrm>
            <a:off x="4524375" y="3273425"/>
            <a:ext cx="3147900" cy="45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1245150" y="2728925"/>
            <a:ext cx="3879900" cy="18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Composed of Middle Jurassic and Cretaceous Granodiorite to Granite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Cenozoic sedimentary and volcanic units </a:t>
            </a:r>
            <a:r>
              <a:rPr lang="en"/>
              <a:t>unconformably</a:t>
            </a:r>
            <a:r>
              <a:rPr lang="en"/>
              <a:t> overlie mesozoic igneous and metamorphic basement (Timing, and Tilting)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Magnitude of faulting decreases to West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7096100" y="46626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1245150" y="1187475"/>
            <a:ext cx="7822650" cy="2298919"/>
            <a:chOff x="1245150" y="1187475"/>
            <a:chExt cx="7822650" cy="2298919"/>
          </a:xfrm>
        </p:grpSpPr>
        <p:pic>
          <p:nvPicPr>
            <p:cNvPr id="132" name="Google Shape;13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5150" y="1187475"/>
              <a:ext cx="3527625" cy="135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10550" y="1246325"/>
              <a:ext cx="4357250" cy="2240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Geology East 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6746875" y="2084375"/>
            <a:ext cx="1719275" cy="1285875"/>
          </a:xfrm>
          <a:custGeom>
            <a:rect b="b" l="l" r="r" t="t"/>
            <a:pathLst>
              <a:path extrusionOk="0" h="51435" w="68771">
                <a:moveTo>
                  <a:pt x="0" y="0"/>
                </a:moveTo>
                <a:lnTo>
                  <a:pt x="381" y="31242"/>
                </a:lnTo>
                <a:lnTo>
                  <a:pt x="39815" y="31242"/>
                </a:lnTo>
                <a:lnTo>
                  <a:pt x="65532" y="51435"/>
                </a:lnTo>
                <a:lnTo>
                  <a:pt x="68771" y="24003"/>
                </a:lnTo>
                <a:lnTo>
                  <a:pt x="61913" y="381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Google Shape;136;p17"/>
          <p:cNvSpPr/>
          <p:nvPr/>
        </p:nvSpPr>
        <p:spPr>
          <a:xfrm>
            <a:off x="5594350" y="1336675"/>
            <a:ext cx="866775" cy="1524000"/>
          </a:xfrm>
          <a:custGeom>
            <a:rect b="b" l="l" r="r" t="t"/>
            <a:pathLst>
              <a:path extrusionOk="0" h="60960" w="34671">
                <a:moveTo>
                  <a:pt x="0" y="0"/>
                </a:moveTo>
                <a:lnTo>
                  <a:pt x="762" y="53911"/>
                </a:lnTo>
                <a:lnTo>
                  <a:pt x="34671" y="60960"/>
                </a:lnTo>
                <a:lnTo>
                  <a:pt x="34100" y="190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Google Shape;137;p17"/>
          <p:cNvSpPr/>
          <p:nvPr/>
        </p:nvSpPr>
        <p:spPr>
          <a:xfrm>
            <a:off x="4524375" y="3273425"/>
            <a:ext cx="3147900" cy="45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-152400" y="2952750"/>
            <a:ext cx="3879900" cy="24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~14Ma </a:t>
            </a:r>
            <a:r>
              <a:rPr lang="en"/>
              <a:t>Extensional timing and magnitude constrained by </a:t>
            </a:r>
            <a:r>
              <a:rPr lang="en">
                <a:solidFill>
                  <a:srgbClr val="E06666"/>
                </a:solidFill>
              </a:rPr>
              <a:t>pre extensional</a:t>
            </a:r>
            <a:r>
              <a:rPr lang="en">
                <a:solidFill>
                  <a:srgbClr val="E06666"/>
                </a:solidFill>
              </a:rPr>
              <a:t> </a:t>
            </a:r>
            <a:r>
              <a:rPr lang="en"/>
              <a:t>and </a:t>
            </a:r>
            <a:r>
              <a:rPr lang="en">
                <a:solidFill>
                  <a:srgbClr val="E69138"/>
                </a:solidFill>
              </a:rPr>
              <a:t>synextensional</a:t>
            </a:r>
            <a:r>
              <a:rPr lang="en">
                <a:solidFill>
                  <a:srgbClr val="F1C232"/>
                </a:solidFill>
              </a:rPr>
              <a:t> </a:t>
            </a:r>
            <a:r>
              <a:rPr lang="en"/>
              <a:t>andesite and basaltic </a:t>
            </a:r>
            <a:r>
              <a:rPr lang="en"/>
              <a:t>andesite</a:t>
            </a:r>
            <a:r>
              <a:rPr lang="en"/>
              <a:t> flows.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14-7Ma </a:t>
            </a:r>
            <a:r>
              <a:rPr lang="en"/>
              <a:t>Sedimentary units (dip ~24°-40°).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7Ma Basaltic andesite flows (dip~8°-12°).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Total: 60° cumulative westward fault block tilt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6035675" y="276225"/>
            <a:ext cx="20193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Lincoln</a:t>
            </a:r>
            <a:r>
              <a:rPr lang="en">
                <a:solidFill>
                  <a:srgbClr val="E06666"/>
                </a:solidFill>
              </a:rPr>
              <a:t> Flat </a:t>
            </a:r>
            <a:r>
              <a:rPr lang="en">
                <a:solidFill>
                  <a:srgbClr val="E06666"/>
                </a:solidFill>
              </a:rPr>
              <a:t>Hornblende</a:t>
            </a:r>
            <a:r>
              <a:rPr lang="en">
                <a:solidFill>
                  <a:srgbClr val="E06666"/>
                </a:solidFill>
              </a:rPr>
              <a:t> Andesite </a:t>
            </a:r>
            <a:r>
              <a:rPr lang="en"/>
              <a:t>14.8-15.1 Ma (WR); 15.0-13.8 Ma (SR) 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7307300" y="1227200"/>
            <a:ext cx="20193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Basaltic andesite </a:t>
            </a:r>
            <a:endParaRPr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14.4 Ma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~20°-30° tilt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3727500" y="3656150"/>
            <a:ext cx="38799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Extension continued to 13-12.6Ma (increasing dip to 40°-45°)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Tilt on fault surface increased tilt by 10°-15°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Total: &gt;60° cumulative westward fault block tilt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660400" y="2727213"/>
            <a:ext cx="201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Wassuk Range</a:t>
            </a:r>
            <a:endParaRPr b="1"/>
          </a:p>
        </p:txBody>
      </p:sp>
      <p:sp>
        <p:nvSpPr>
          <p:cNvPr id="143" name="Google Shape;143;p17"/>
          <p:cNvSpPr txBox="1"/>
          <p:nvPr/>
        </p:nvSpPr>
        <p:spPr>
          <a:xfrm>
            <a:off x="4524375" y="3370250"/>
            <a:ext cx="201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Singatse Range</a:t>
            </a:r>
            <a:endParaRPr b="1"/>
          </a:p>
        </p:txBody>
      </p:sp>
      <p:sp>
        <p:nvSpPr>
          <p:cNvPr id="144" name="Google Shape;144;p17"/>
          <p:cNvSpPr txBox="1"/>
          <p:nvPr/>
        </p:nvSpPr>
        <p:spPr>
          <a:xfrm>
            <a:off x="7096100" y="46626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8"/>
          <p:cNvGrpSpPr/>
          <p:nvPr/>
        </p:nvGrpSpPr>
        <p:grpSpPr>
          <a:xfrm>
            <a:off x="1245150" y="1187475"/>
            <a:ext cx="7822650" cy="2298919"/>
            <a:chOff x="1245150" y="1187475"/>
            <a:chExt cx="7822650" cy="2298919"/>
          </a:xfrm>
        </p:grpSpPr>
        <p:pic>
          <p:nvPicPr>
            <p:cNvPr id="150" name="Google Shape;15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5150" y="1187475"/>
              <a:ext cx="3527625" cy="135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10550" y="1246325"/>
              <a:ext cx="4357250" cy="2240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Geology West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3957650" y="1328750"/>
            <a:ext cx="1447800" cy="1314450"/>
          </a:xfrm>
          <a:custGeom>
            <a:rect b="b" l="l" r="r" t="t"/>
            <a:pathLst>
              <a:path extrusionOk="0" h="52578" w="57912">
                <a:moveTo>
                  <a:pt x="0" y="762"/>
                </a:moveTo>
                <a:lnTo>
                  <a:pt x="762" y="40005"/>
                </a:lnTo>
                <a:lnTo>
                  <a:pt x="57912" y="52578"/>
                </a:lnTo>
                <a:lnTo>
                  <a:pt x="56959" y="0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Google Shape;154;p18"/>
          <p:cNvSpPr/>
          <p:nvPr/>
        </p:nvSpPr>
        <p:spPr>
          <a:xfrm>
            <a:off x="2592375" y="1336675"/>
            <a:ext cx="876300" cy="900100"/>
          </a:xfrm>
          <a:custGeom>
            <a:rect b="b" l="l" r="r" t="t"/>
            <a:pathLst>
              <a:path extrusionOk="0" h="36004" w="35052">
                <a:moveTo>
                  <a:pt x="32004" y="571"/>
                </a:moveTo>
                <a:lnTo>
                  <a:pt x="0" y="0"/>
                </a:lnTo>
                <a:lnTo>
                  <a:pt x="953" y="28384"/>
                </a:lnTo>
                <a:lnTo>
                  <a:pt x="35052" y="36004"/>
                </a:lnTo>
                <a:lnTo>
                  <a:pt x="34481" y="571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Google Shape;155;p18"/>
          <p:cNvSpPr/>
          <p:nvPr/>
        </p:nvSpPr>
        <p:spPr>
          <a:xfrm>
            <a:off x="2025650" y="1350950"/>
            <a:ext cx="609600" cy="695325"/>
          </a:xfrm>
          <a:custGeom>
            <a:rect b="b" l="l" r="r" t="t"/>
            <a:pathLst>
              <a:path extrusionOk="0" h="27813" w="24384">
                <a:moveTo>
                  <a:pt x="0" y="0"/>
                </a:moveTo>
                <a:lnTo>
                  <a:pt x="762" y="22909"/>
                </a:lnTo>
                <a:lnTo>
                  <a:pt x="24384" y="27813"/>
                </a:lnTo>
                <a:lnTo>
                  <a:pt x="23622" y="191"/>
                </a:lnTo>
                <a:close/>
              </a:path>
            </a:pathLst>
          </a:cu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Google Shape;156;p18"/>
          <p:cNvSpPr/>
          <p:nvPr/>
        </p:nvSpPr>
        <p:spPr>
          <a:xfrm>
            <a:off x="4524375" y="3273425"/>
            <a:ext cx="3147900" cy="45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7" name="Google Shape;157;p18"/>
          <p:cNvCxnSpPr/>
          <p:nvPr/>
        </p:nvCxnSpPr>
        <p:spPr>
          <a:xfrm flipH="1">
            <a:off x="5073575" y="1130300"/>
            <a:ext cx="543000" cy="6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18"/>
          <p:cNvSpPr txBox="1"/>
          <p:nvPr/>
        </p:nvSpPr>
        <p:spPr>
          <a:xfrm>
            <a:off x="5616575" y="565325"/>
            <a:ext cx="3054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Oligocene Hartford Hill Silicic Ash Flow Tuff dips ~55°</a:t>
            </a:r>
            <a:endParaRPr/>
          </a:p>
        </p:txBody>
      </p:sp>
      <p:cxnSp>
        <p:nvCxnSpPr>
          <p:cNvPr id="159" name="Google Shape;159;p18"/>
          <p:cNvCxnSpPr/>
          <p:nvPr/>
        </p:nvCxnSpPr>
        <p:spPr>
          <a:xfrm rot="10800000">
            <a:off x="3663800" y="2159000"/>
            <a:ext cx="590700" cy="99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p18"/>
          <p:cNvSpPr txBox="1"/>
          <p:nvPr/>
        </p:nvSpPr>
        <p:spPr>
          <a:xfrm>
            <a:off x="4254500" y="3149600"/>
            <a:ext cx="3054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Gravity data indicates Carson Valley dips to West with deepest part in the West </a:t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3157550" y="1350950"/>
            <a:ext cx="157150" cy="847725"/>
          </a:xfrm>
          <a:custGeom>
            <a:rect b="b" l="l" r="r" t="t"/>
            <a:pathLst>
              <a:path extrusionOk="0" h="33909" w="6286">
                <a:moveTo>
                  <a:pt x="0" y="0"/>
                </a:moveTo>
                <a:lnTo>
                  <a:pt x="2857" y="3239"/>
                </a:lnTo>
                <a:lnTo>
                  <a:pt x="1524" y="5715"/>
                </a:lnTo>
                <a:lnTo>
                  <a:pt x="0" y="17145"/>
                </a:lnTo>
                <a:lnTo>
                  <a:pt x="571" y="25146"/>
                </a:lnTo>
                <a:lnTo>
                  <a:pt x="6286" y="33909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Google Shape;162;p18"/>
          <p:cNvSpPr txBox="1"/>
          <p:nvPr/>
        </p:nvSpPr>
        <p:spPr>
          <a:xfrm>
            <a:off x="2592375" y="941375"/>
            <a:ext cx="1381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06666"/>
                </a:solidFill>
              </a:rPr>
              <a:t>Genoa frontal fault</a:t>
            </a:r>
            <a:endParaRPr sz="1100">
              <a:solidFill>
                <a:srgbClr val="E06666"/>
              </a:solidFill>
            </a:endParaRPr>
          </a:p>
        </p:txBody>
      </p:sp>
      <p:cxnSp>
        <p:nvCxnSpPr>
          <p:cNvPr id="163" name="Google Shape;163;p18"/>
          <p:cNvCxnSpPr/>
          <p:nvPr/>
        </p:nvCxnSpPr>
        <p:spPr>
          <a:xfrm flipH="1" rot="10800000">
            <a:off x="1646225" y="1862225"/>
            <a:ext cx="666900" cy="52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18"/>
          <p:cNvSpPr txBox="1"/>
          <p:nvPr/>
        </p:nvSpPr>
        <p:spPr>
          <a:xfrm>
            <a:off x="179375" y="2466975"/>
            <a:ext cx="274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Henry and Perkins [2001] showed evidence for extension to the north at 12Ma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Crosscutting relationships bracket the initiation of extension between 7Ma-2Ma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7096100" y="46626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Apatite </a:t>
            </a:r>
            <a:r>
              <a:rPr lang="en"/>
              <a:t>Fission</a:t>
            </a:r>
            <a:r>
              <a:rPr lang="en"/>
              <a:t> Track Thermochronology</a:t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700" y="1454488"/>
            <a:ext cx="5061299" cy="31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875" y="1454500"/>
            <a:ext cx="3247125" cy="310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0"/>
            <a:ext cx="224068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2835275" y="1625600"/>
            <a:ext cx="112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Fission tracks remain unaffected</a:t>
            </a:r>
            <a:endParaRPr sz="1200"/>
          </a:p>
        </p:txBody>
      </p:sp>
      <p:sp>
        <p:nvSpPr>
          <p:cNvPr id="175" name="Google Shape;175;p19"/>
          <p:cNvSpPr txBox="1"/>
          <p:nvPr/>
        </p:nvSpPr>
        <p:spPr>
          <a:xfrm>
            <a:off x="2835275" y="2711450"/>
            <a:ext cx="112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Partial Annealing Zone</a:t>
            </a:r>
            <a:endParaRPr sz="1200"/>
          </a:p>
        </p:txBody>
      </p:sp>
      <p:sp>
        <p:nvSpPr>
          <p:cNvPr id="176" name="Google Shape;176;p19"/>
          <p:cNvSpPr txBox="1"/>
          <p:nvPr/>
        </p:nvSpPr>
        <p:spPr>
          <a:xfrm>
            <a:off x="2835275" y="3702050"/>
            <a:ext cx="112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 record</a:t>
            </a:r>
            <a:endParaRPr sz="1200"/>
          </a:p>
        </p:txBody>
      </p:sp>
      <p:sp>
        <p:nvSpPr>
          <p:cNvPr id="177" name="Google Shape;177;p19"/>
          <p:cNvSpPr txBox="1"/>
          <p:nvPr/>
        </p:nvSpPr>
        <p:spPr>
          <a:xfrm>
            <a:off x="542925" y="920750"/>
            <a:ext cx="133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238U in Apatite Crystal Lattice </a:t>
            </a:r>
            <a:endParaRPr sz="1200"/>
          </a:p>
        </p:txBody>
      </p:sp>
      <p:cxnSp>
        <p:nvCxnSpPr>
          <p:cNvPr id="178" name="Google Shape;178;p19"/>
          <p:cNvCxnSpPr/>
          <p:nvPr/>
        </p:nvCxnSpPr>
        <p:spPr>
          <a:xfrm flipH="1" rot="10800000">
            <a:off x="1625600" y="539600"/>
            <a:ext cx="362100" cy="4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19"/>
          <p:cNvSpPr txBox="1"/>
          <p:nvPr/>
        </p:nvSpPr>
        <p:spPr>
          <a:xfrm>
            <a:off x="7496250" y="4805475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Doepke., 2017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55700"/>
            <a:ext cx="4962836" cy="24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50" y="2436950"/>
            <a:ext cx="4962823" cy="202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450" y="4487900"/>
            <a:ext cx="3300427" cy="6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 b="0" l="0" r="48535" t="0"/>
          <a:stretch/>
        </p:blipFill>
        <p:spPr>
          <a:xfrm>
            <a:off x="6383324" y="0"/>
            <a:ext cx="2760675" cy="24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6">
            <a:alphaModFix/>
          </a:blip>
          <a:srcRect b="0" l="51641" r="0" t="0"/>
          <a:stretch/>
        </p:blipFill>
        <p:spPr>
          <a:xfrm>
            <a:off x="6550026" y="2436950"/>
            <a:ext cx="2593976" cy="24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5058075" y="2477800"/>
            <a:ext cx="1682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Geothermal gradient = 20°±5°C km^-1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5058075" y="55700"/>
            <a:ext cx="1682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Geothermal gradient = 27°±5°C km^-1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7096200" y="4767375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175" y="152400"/>
            <a:ext cx="5072524" cy="280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3525"/>
            <a:ext cx="2530474" cy="22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67200"/>
            <a:ext cx="5902325" cy="287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7096100" y="4662600"/>
            <a:ext cx="2047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B. E. Surpless, et al., 2002</a:t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